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5"/>
    <p:sldMasterId id="2147483690" r:id="rId6"/>
    <p:sldMasterId id="2147483692" r:id="rId7"/>
    <p:sldMasterId id="2147483694" r:id="rId8"/>
  </p:sldMasterIdLst>
  <p:notesMasterIdLst>
    <p:notesMasterId r:id="rId38"/>
  </p:notesMasterIdLst>
  <p:sldIdLst>
    <p:sldId id="296" r:id="rId9"/>
    <p:sldId id="372" r:id="rId10"/>
    <p:sldId id="396" r:id="rId11"/>
    <p:sldId id="370" r:id="rId12"/>
    <p:sldId id="331" r:id="rId13"/>
    <p:sldId id="335" r:id="rId14"/>
    <p:sldId id="373" r:id="rId15"/>
    <p:sldId id="394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9" r:id="rId24"/>
    <p:sldId id="395" r:id="rId25"/>
    <p:sldId id="381" r:id="rId26"/>
    <p:sldId id="392" r:id="rId27"/>
    <p:sldId id="393" r:id="rId28"/>
    <p:sldId id="384" r:id="rId29"/>
    <p:sldId id="387" r:id="rId30"/>
    <p:sldId id="388" r:id="rId31"/>
    <p:sldId id="390" r:id="rId32"/>
    <p:sldId id="391" r:id="rId33"/>
    <p:sldId id="385" r:id="rId34"/>
    <p:sldId id="386" r:id="rId35"/>
    <p:sldId id="397" r:id="rId36"/>
    <p:sldId id="39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33"/>
    <a:srgbClr val="FF0066"/>
    <a:srgbClr val="F072AB"/>
    <a:srgbClr val="1ED2BD"/>
    <a:srgbClr val="ED3503"/>
    <a:srgbClr val="BFBFBF"/>
    <a:srgbClr val="B092C4"/>
    <a:srgbClr val="E07D10"/>
    <a:srgbClr val="B23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81692" autoAdjust="0"/>
  </p:normalViewPr>
  <p:slideViewPr>
    <p:cSldViewPr>
      <p:cViewPr>
        <p:scale>
          <a:sx n="50" d="100"/>
          <a:sy n="50" d="100"/>
        </p:scale>
        <p:origin x="-168" y="-270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presProps" Target="presProps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0863-49E1-46C5-BC0F-C6F1DF8F4191}" type="datetimeFigureOut">
              <a:rPr lang="en-GB" smtClean="0"/>
              <a:t>19/05/2011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62AFD-CD49-4CC9-BA27-01E86259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5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62AFD-CD49-4CC9-BA27-01E86259FA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4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A489F-62DA-446A-B66A-DBBB540288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5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62AFD-CD49-4CC9-BA27-01E86259FA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8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1" name="Rectangle 11"/>
          <p:cNvSpPr>
            <a:spLocks noChangeArrowheads="1"/>
          </p:cNvSpPr>
          <p:nvPr userDrawn="1"/>
        </p:nvSpPr>
        <p:spPr bwMode="auto">
          <a:xfrm>
            <a:off x="611188" y="4652963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33375"/>
            <a:ext cx="1979613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789612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36714"/>
            <a:ext cx="6265862" cy="504825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12976"/>
            <a:ext cx="6265862" cy="360363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Sub title if required….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36714"/>
            <a:ext cx="6265862" cy="504825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212976"/>
            <a:ext cx="6265862" cy="360363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Sub title if required….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38846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8461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33375"/>
            <a:ext cx="1979613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789612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1" name="Rectangle 11"/>
          <p:cNvSpPr>
            <a:spLocks noChangeArrowheads="1"/>
          </p:cNvSpPr>
          <p:nvPr userDrawn="1"/>
        </p:nvSpPr>
        <p:spPr bwMode="auto">
          <a:xfrm>
            <a:off x="611188" y="4652963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08920"/>
            <a:ext cx="6265862" cy="504825"/>
          </a:xfrm>
        </p:spPr>
        <p:txBody>
          <a:bodyPr anchor="t"/>
          <a:lstStyle>
            <a:lvl1pPr>
              <a:defRPr sz="3400"/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85182"/>
            <a:ext cx="6265862" cy="360363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Subtitle if required….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38846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8461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33375"/>
            <a:ext cx="1979613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789612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1" name="Rectangle 11"/>
          <p:cNvSpPr>
            <a:spLocks noChangeArrowheads="1"/>
          </p:cNvSpPr>
          <p:nvPr userDrawn="1"/>
        </p:nvSpPr>
        <p:spPr bwMode="auto">
          <a:xfrm>
            <a:off x="611188" y="4652963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36912"/>
            <a:ext cx="6265862" cy="504825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13174"/>
            <a:ext cx="6265862" cy="360363"/>
          </a:xfrm>
        </p:spPr>
        <p:txBody>
          <a:bodyPr/>
          <a:lstStyle>
            <a:lvl1pPr marL="0" indent="0">
              <a:defRPr sz="1800">
                <a:solidFill>
                  <a:srgbClr val="1ED2BD"/>
                </a:solidFill>
              </a:defRPr>
            </a:lvl1pPr>
          </a:lstStyle>
          <a:p>
            <a:r>
              <a:rPr lang="en-US" dirty="0"/>
              <a:t>Subtitle if required….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38846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8461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388461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8461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33375"/>
            <a:ext cx="1979613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789612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1" name="Rectangle 11"/>
          <p:cNvSpPr>
            <a:spLocks noChangeArrowheads="1"/>
          </p:cNvSpPr>
          <p:nvPr userDrawn="1"/>
        </p:nvSpPr>
        <p:spPr bwMode="auto">
          <a:xfrm>
            <a:off x="611188" y="4652963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921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5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1ED2B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921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5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1ED2B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ED2BD"/>
        </a:buClr>
        <a:buSzPct val="125000"/>
        <a:buChar char="•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921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5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FF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SzPct val="125000"/>
        <a:buChar char="•"/>
        <a:defRPr sz="16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SzPct val="125000"/>
        <a:buChar char="•"/>
        <a:defRPr sz="1600">
          <a:solidFill>
            <a:schemeClr val="bg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SzPct val="125000"/>
        <a:buChar char="•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23EA4"/>
        </a:buClr>
        <a:buSzPct val="125000"/>
        <a:buChar char="•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23EA4"/>
        </a:buClr>
        <a:buSzPct val="125000"/>
        <a:buChar char="•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23EA4"/>
        </a:buClr>
        <a:buSzPct val="125000"/>
        <a:buChar char="•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23EA4"/>
        </a:buClr>
        <a:buSzPct val="125000"/>
        <a:buChar char="•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33375"/>
            <a:ext cx="5329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7921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ED350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>
          <a:solidFill>
            <a:schemeClr val="bg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D3503"/>
        </a:buClr>
        <a:buSzPct val="125000"/>
        <a:buChar char="•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techblogs.com/paul" TargetMode="External"/><Relationship Id="rId2" Type="http://schemas.openxmlformats.org/officeDocument/2006/relationships/hyperlink" Target="mailto:Galvin.paul@gmail.com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techblogs.com/paul" TargetMode="External"/><Relationship Id="rId2" Type="http://schemas.openxmlformats.org/officeDocument/2006/relationships/hyperlink" Target="mailto:galvin.paul@gmail.com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ghtstarr.com/US/Pages/Success-Stories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://www.brightstarr.com/US/Pages/SharePoint-Design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3717032"/>
            <a:ext cx="4824536" cy="4320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2708275"/>
            <a:ext cx="8229600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/>
              <a:t>WF 100 - SharePoint Designer Workflow: Tips, tricks and best practices </a:t>
            </a:r>
            <a:endParaRPr lang="en-US" sz="3600" dirty="0"/>
          </a:p>
        </p:txBody>
      </p:sp>
      <p:sp>
        <p:nvSpPr>
          <p:cNvPr id="7" name="Isosceles Triangle 6"/>
          <p:cNvSpPr/>
          <p:nvPr/>
        </p:nvSpPr>
        <p:spPr>
          <a:xfrm>
            <a:off x="1907704" y="3645024"/>
            <a:ext cx="576064" cy="288032"/>
          </a:xfrm>
          <a:prstGeom prst="triangl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11560" y="3717032"/>
            <a:ext cx="482453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Paul Galvin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types of patterns: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Business patterns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Technical patterns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End users see and live with the business patterns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Solution designers use technical patterns to accomplish the task at hand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5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There mare many, many patterns.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Here are a few: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Delegation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Auditing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Security-related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 Bank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Notifications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Let’s dig into a couple of them.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59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Both a business and technical pattern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From business side: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Tasks are assigned to people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People go on vacation or become unavailable for other unplanned reasons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From technical side: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do you set up delegation?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do you use it?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Video and blog to be posted next week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5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Don’t rely upon SharePoint workflow history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It’s purged automatically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It’s not easy to report against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Instead: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a custom list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Rely upon “created” timestamp to see sequencing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Audit often and frequently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Always provide this minimum info: who, what, key value and a link to the base item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Video / blog entry to follow before end of May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6481092" cy="863600"/>
          </a:xfrm>
        </p:spPr>
        <p:txBody>
          <a:bodyPr/>
          <a:lstStyle/>
          <a:p>
            <a:r>
              <a:rPr lang="en-US" dirty="0" smtClean="0"/>
              <a:t>Patterns and Business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Walk through some solutions: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Helpdesk Ticketing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HR Time Off Management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417196" cy="863600"/>
          </a:xfrm>
        </p:spPr>
        <p:txBody>
          <a:bodyPr/>
          <a:lstStyle/>
          <a:p>
            <a:r>
              <a:rPr lang="en-US" dirty="0" smtClean="0"/>
              <a:t>Helpdesk Ticketing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Capture the request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Try to automatically assign to someone based on “problem type”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Auto-assign pattern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Very similar to delegation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Integrate delegation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“Only IT can see my stuff”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Self-service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 notifications at key points during my ticket’s lifespan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Metrics reporting</a:t>
            </a: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6985148" cy="863600"/>
          </a:xfrm>
        </p:spPr>
        <p:txBody>
          <a:bodyPr/>
          <a:lstStyle/>
          <a:p>
            <a:r>
              <a:rPr lang="en-US" dirty="0" smtClean="0"/>
              <a:t>Helpdesk Ticketing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Custom list to capture the need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Back the list with a content type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Follow a naming convention (“HD_”) for all site columns and the content type itself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SPD or InfoPath to improve the UI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content approval on the list to implement security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Implement the metrics feeder pattern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Track events in a custom list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(submitted, who submitted it, how long it was open)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Dashboard for self-service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 notification includes a link to search with appropriate keywords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2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Helpdesk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SharePoint dashboards are easy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Views on lists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Create web part pages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Add the helpdesk request list to the dashboard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Add it multiple times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Add with different views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02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777236" cy="863600"/>
          </a:xfrm>
        </p:spPr>
        <p:txBody>
          <a:bodyPr/>
          <a:lstStyle/>
          <a:p>
            <a:r>
              <a:rPr lang="en-US" dirty="0" smtClean="0"/>
              <a:t>HR Time Off Management -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is paramount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End users become lawyers when their vacation is being calculated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 bank pattern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Everyone has types of available time off 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Off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 always, custom lists backed with content types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Always follow a naming convention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Security pattern: Use one list per approving manager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Content approval won’t be sufficient in this case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approving manager’s direct reports request time via this list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Auditing is especially important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Re-use the same auditing pattern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Log all requests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Log all dispositions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Workflow updates master </a:t>
            </a:r>
            <a:r>
              <a:rPr lang="en-US" dirty="0" err="1" smtClean="0">
                <a:solidFill>
                  <a:schemeClr val="tx1"/>
                </a:solidFill>
              </a:rPr>
              <a:t>timebank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About Paul and </a:t>
            </a:r>
            <a:r>
              <a:rPr lang="en-US" dirty="0" err="1" smtClean="0">
                <a:solidFill>
                  <a:schemeClr val="tx1"/>
                </a:solidFill>
              </a:rPr>
              <a:t>BrightStarr</a:t>
            </a:r>
            <a:r>
              <a:rPr lang="en-US" dirty="0" smtClean="0">
                <a:solidFill>
                  <a:schemeClr val="tx1"/>
                </a:solidFill>
              </a:rPr>
              <a:t> (brief)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Arc of a SharePoint Workflow Project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Data entry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Processing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Dashboards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Patterns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are they?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are they important?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 business solutions in terms of the Arc and patterns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Extending SPD to enlarge its scope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Wrap-up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16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Off -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audiences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HR managers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Individual employees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is a good case for item level security* on the time bank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End users can go directly to the time bank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Item level security ensures that they cannot see anyone else’s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HR can view everyone’s time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(*) Item level security </a:t>
            </a:r>
            <a:r>
              <a:rPr lang="en-US" dirty="0" err="1" smtClean="0">
                <a:solidFill>
                  <a:schemeClr val="tx1"/>
                </a:solidFill>
              </a:rPr>
              <a:t>ios</a:t>
            </a:r>
            <a:r>
              <a:rPr lang="en-US" dirty="0" smtClean="0">
                <a:solidFill>
                  <a:schemeClr val="tx1"/>
                </a:solidFill>
              </a:rPr>
              <a:t> usually a bad idea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82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6553100" cy="863600"/>
          </a:xfrm>
        </p:spPr>
        <p:txBody>
          <a:bodyPr/>
          <a:lstStyle/>
          <a:p>
            <a:r>
              <a:rPr lang="en-US" dirty="0" smtClean="0"/>
              <a:t>Patterns and SharePoint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Business patterns transcend SharePoint Designer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There’s a lot of stuff you want to do with SPD that simply can’t be done, or shouldn’t be done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these cases make a decision: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Abandon SPD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Extend SPD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SPD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SharePoint Designer is extensible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Custom activities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Custom conditions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Implemented using C# code.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Can follow same feature/solution framework as web parts (and other technical artifacts)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62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Extending SPD?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Invoicing Story from the old days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Human beings spending a lot of time doing inappropriate things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Extend SPD so that highly trained/skilled IT resources can spend their time doing the kinds of things that require highly trained and skilled resources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is not a knock against end users / power users.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5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705228" cy="863600"/>
          </a:xfrm>
        </p:spPr>
        <p:txBody>
          <a:bodyPr/>
          <a:lstStyle/>
          <a:p>
            <a:r>
              <a:rPr lang="en-US" dirty="0" smtClean="0"/>
              <a:t>What does it take to extend SPD?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Some strong SharePoint coding skills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good example upon which to base your first effort (i.e. a pattern)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Strong developer can get first custom activity working in a few days (fully tested and deployed)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should think about extending SPD in the same way that you think about creating a content type – it’s a little harder but really, it’s no big deal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62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921252" cy="863600"/>
          </a:xfrm>
        </p:spPr>
        <p:txBody>
          <a:bodyPr/>
          <a:lstStyle/>
          <a:p>
            <a:r>
              <a:rPr lang="en-US" dirty="0" smtClean="0"/>
              <a:t>Good Candidates for SPD Custom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Calculate “next business day”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Take company calendar and weekends into account when assigning due dates.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Iterations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Iterate over all the items in the list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Item level security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content  approval isn’t good enough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Site Governance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90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XOML files (“</a:t>
            </a:r>
            <a:r>
              <a:rPr lang="en-US" dirty="0" err="1" smtClean="0">
                <a:solidFill>
                  <a:schemeClr val="tx1"/>
                </a:solidFill>
              </a:rPr>
              <a:t>zommel</a:t>
            </a:r>
            <a:r>
              <a:rPr lang="en-US" dirty="0" smtClean="0">
                <a:solidFill>
                  <a:schemeClr val="tx1"/>
                </a:solidFill>
              </a:rPr>
              <a:t>”)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Role within the SharePoint workflow framework – data to the engine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Text file that can be edited manually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Best use – richly formatted emails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Create an email in outlook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“View source”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Put the source into the right place in the XOML file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tips and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Security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the update workflow variable activity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Look up from a secured list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Empty result means that current user does not have access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Secure the list by means of SharePoint users, SharePoint groups and active directory groups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Conditional approval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$500 approvers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$10,000 approvers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$50,000 approvers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61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the Arc in mind whenever you sit down to start a new business 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Requirements (cast a wide net)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Implementation, using patterns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Dashboards for self-service and exceptions 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Discover and use patterns in your daily routine with SharePoint Designer workflow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Extend SPD so that the right people with the right skill sets are doing the most appropriate things at all times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54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Paul’s contact information: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Galvin.paul@gmail.com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Twitter: @</a:t>
            </a:r>
            <a:r>
              <a:rPr lang="en-US" dirty="0" err="1" smtClean="0">
                <a:solidFill>
                  <a:schemeClr val="tx1"/>
                </a:solidFill>
              </a:rPr>
              <a:t>pagalvin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www.mstechblogs.com/paul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BrightStarr</a:t>
            </a:r>
            <a:r>
              <a:rPr lang="en-US" dirty="0" smtClean="0">
                <a:solidFill>
                  <a:schemeClr val="tx1"/>
                </a:solidFill>
              </a:rPr>
              <a:t> goodies and business cards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0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on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laptop doesn’t like Denver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Re-created this presentation without any of my demo’s.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0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Paul Galvin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Microsoft MVP since July 2008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Working on a book on this very topic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“Paul Galvin Workflow” on Amazon.com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Working with SharePoint since January 2007(MOSS just came out)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Twitter: @</a:t>
            </a:r>
            <a:r>
              <a:rPr lang="en-US" dirty="0" err="1" smtClean="0">
                <a:solidFill>
                  <a:schemeClr val="tx1"/>
                </a:solidFill>
              </a:rPr>
              <a:t>pagalvin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galvin.paul@gmail.com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Blog: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www.mstechblogs.com/paul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BrightStarr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Founded in </a:t>
            </a:r>
            <a:r>
              <a:rPr lang="en-US" sz="2000" dirty="0" smtClean="0"/>
              <a:t>UK in 2005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Microsoft Gold Partner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Global reach with offices in USA (Paramus, NJ, Houston, TX) and the UK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956016" y="1484784"/>
            <a:ext cx="3822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Microsoft Competencies</a:t>
            </a:r>
          </a:p>
          <a:p>
            <a:endParaRPr lang="en-US" sz="1600" b="1" dirty="0" smtClean="0"/>
          </a:p>
          <a:p>
            <a:r>
              <a:rPr lang="en-US" sz="1600" dirty="0" smtClean="0"/>
              <a:t>Digital Marketing</a:t>
            </a:r>
          </a:p>
          <a:p>
            <a:r>
              <a:rPr lang="en-US" sz="1600" dirty="0"/>
              <a:t>Portals and </a:t>
            </a:r>
            <a:r>
              <a:rPr lang="en-US" sz="1600" dirty="0" smtClean="0"/>
              <a:t>Collaboration</a:t>
            </a:r>
          </a:p>
          <a:p>
            <a:r>
              <a:rPr lang="en-US" sz="1600" dirty="0"/>
              <a:t>Web Development</a:t>
            </a:r>
          </a:p>
          <a:p>
            <a:r>
              <a:rPr lang="en-US" sz="1600" dirty="0" smtClean="0"/>
              <a:t>Customer </a:t>
            </a:r>
            <a:r>
              <a:rPr lang="en-US" sz="1600" dirty="0"/>
              <a:t>Relationship </a:t>
            </a:r>
            <a:r>
              <a:rPr lang="en-US" sz="1600" dirty="0" smtClean="0"/>
              <a:t>Management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23528" y="3352924"/>
            <a:ext cx="8310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 a 100% dedicated SharePoint Company we offer a full range of SharePoint services including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Infrastructure </a:t>
            </a:r>
            <a:r>
              <a:rPr lang="en-US" dirty="0" smtClean="0"/>
              <a:t>Architecture </a:t>
            </a:r>
            <a:r>
              <a:rPr lang="en-US" dirty="0"/>
              <a:t>and </a:t>
            </a:r>
            <a:r>
              <a:rPr lang="en-US" dirty="0" smtClean="0"/>
              <a:t>Design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Information </a:t>
            </a:r>
            <a:r>
              <a:rPr lang="en-US" dirty="0" smtClean="0"/>
              <a:t>Architecture </a:t>
            </a:r>
            <a:r>
              <a:rPr lang="en-US" dirty="0"/>
              <a:t>and </a:t>
            </a:r>
            <a:r>
              <a:rPr lang="en-US" dirty="0" smtClean="0"/>
              <a:t>Business Analysis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User </a:t>
            </a:r>
            <a:r>
              <a:rPr lang="en-US" dirty="0" smtClean="0"/>
              <a:t>Experience </a:t>
            </a:r>
            <a:r>
              <a:rPr lang="en-US" dirty="0"/>
              <a:t>and </a:t>
            </a:r>
            <a:r>
              <a:rPr lang="en-US" dirty="0" smtClean="0"/>
              <a:t>Interaction Design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SharePoint and </a:t>
            </a:r>
            <a:r>
              <a:rPr lang="en-US" dirty="0" smtClean="0"/>
              <a:t>.NET Development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SharePoint </a:t>
            </a:r>
            <a:r>
              <a:rPr lang="en-US" dirty="0" smtClean="0"/>
              <a:t>Training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Dedicated </a:t>
            </a:r>
            <a:r>
              <a:rPr lang="en-US" dirty="0"/>
              <a:t>SharePoint </a:t>
            </a:r>
            <a:r>
              <a:rPr lang="en-US" dirty="0" smtClean="0"/>
              <a:t>Support </a:t>
            </a:r>
          </a:p>
        </p:txBody>
      </p:sp>
    </p:spTree>
    <p:extLst>
      <p:ext uri="{BB962C8B-B14F-4D97-AF65-F5344CB8AC3E}">
        <p14:creationId xmlns:p14="http://schemas.microsoft.com/office/powerpoint/2010/main" val="27556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web site and links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611189" y="1628775"/>
            <a:ext cx="7201171" cy="482441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1ED2BD"/>
                </a:solidFill>
              </a:rPr>
              <a:t>Success Stories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1ED2BD"/>
                </a:solidFill>
                <a:hlinkClick r:id="rId3"/>
              </a:rPr>
              <a:t>www.brightstarr.com/US/Pages/Success-Stories.aspx</a:t>
            </a:r>
            <a:endParaRPr lang="en-US" dirty="0" smtClean="0">
              <a:solidFill>
                <a:srgbClr val="1ED2BD"/>
              </a:solidFill>
            </a:endParaRPr>
          </a:p>
          <a:p>
            <a:pPr marL="685800" lvl="1">
              <a:buFont typeface="Arial" pitchFamily="34" charset="0"/>
              <a:buChar char="•"/>
            </a:pPr>
            <a:endParaRPr lang="en-US" dirty="0">
              <a:solidFill>
                <a:srgbClr val="1ED2BD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1ED2BD"/>
                </a:solidFill>
              </a:rPr>
              <a:t>SharePoint Design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1ED2BD"/>
                </a:solidFill>
              </a:rPr>
              <a:t>View our cool wall of designs</a:t>
            </a:r>
            <a:br>
              <a:rPr lang="en-US" dirty="0" smtClean="0">
                <a:solidFill>
                  <a:srgbClr val="1ED2BD"/>
                </a:solidFill>
              </a:rPr>
            </a:br>
            <a:r>
              <a:rPr lang="en-US" dirty="0" smtClean="0">
                <a:solidFill>
                  <a:srgbClr val="1ED2BD"/>
                </a:solidFill>
                <a:hlinkClick r:id="rId4"/>
              </a:rPr>
              <a:t>www.brightstarr.com/US/Pages/SharePoint-Design.aspx</a:t>
            </a:r>
            <a:endParaRPr lang="en-US" dirty="0" smtClean="0">
              <a:solidFill>
                <a:srgbClr val="1ED2BD"/>
              </a:solidFill>
            </a:endParaRPr>
          </a:p>
          <a:p>
            <a:pPr marL="685800" lvl="1">
              <a:buFont typeface="Arial" pitchFamily="34" charset="0"/>
              <a:buChar char="•"/>
            </a:pPr>
            <a:endParaRPr lang="en-GB" dirty="0">
              <a:solidFill>
                <a:srgbClr val="1ED2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3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993260" cy="863600"/>
          </a:xfrm>
        </p:spPr>
        <p:txBody>
          <a:bodyPr/>
          <a:lstStyle/>
          <a:p>
            <a:r>
              <a:rPr lang="en-US" dirty="0" smtClean="0"/>
              <a:t>The Arc of a SharePoint Workflow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Requirements gathering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Defining content types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Naming convention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lookup columns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Implement the solution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Provide a dashboard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Avoid: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List columns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Jumping in without considering the dashboard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Myopic requirements gathering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(You can always choose to ignore a requirement)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5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849244" cy="863600"/>
          </a:xfrm>
        </p:spPr>
        <p:txBody>
          <a:bodyPr/>
          <a:lstStyle/>
          <a:p>
            <a:r>
              <a:rPr lang="en-US" dirty="0" smtClean="0"/>
              <a:t>Workflow Solutions Extend Beyond SPD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SPD is the engine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SharePoint as a whole provides the solution platform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fall into the trap thinking that SPD workflow is all that really matters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HR On-boarding: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SPD workflow assigns tasks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Otherwise, all the rest is about </a:t>
            </a:r>
            <a:r>
              <a:rPr lang="en-US" dirty="0" err="1" smtClean="0">
                <a:solidFill>
                  <a:schemeClr val="tx1"/>
                </a:solidFill>
              </a:rPr>
              <a:t>dashboarding</a:t>
            </a:r>
            <a:r>
              <a:rPr lang="en-US" dirty="0" smtClean="0">
                <a:solidFill>
                  <a:schemeClr val="tx1"/>
                </a:solidFill>
              </a:rPr>
              <a:t> and human intervention when necessary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 home, I always put the keys in the same place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Patterns are very important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They save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They ensure that work is done more quickly with high quality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Provide a consistent end user experience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59030"/>
      </p:ext>
    </p:extLst>
  </p:cSld>
  <p:clrMapOvr>
    <a:masterClrMapping/>
  </p:clrMapOvr>
</p:sld>
</file>

<file path=ppt/theme/theme1.xml><?xml version="1.0" encoding="utf-8"?>
<a:theme xmlns:a="http://schemas.openxmlformats.org/drawingml/2006/main" name="20_Default Design">
  <a:themeElements>
    <a:clrScheme name="20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1_Default Design">
  <a:themeElements>
    <a:clrScheme name="2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2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3_Default Design">
  <a:themeElements>
    <a:clrScheme name="2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C2173E168F147BA35E8C66E690F7E" ma:contentTypeVersion="1" ma:contentTypeDescription="Create a new document." ma:contentTypeScope="" ma:versionID="0344691ea9b56efa9738b7120d70d8fa">
  <xsd:schema xmlns:xsd="http://www.w3.org/2001/XMLSchema" xmlns:xs="http://www.w3.org/2001/XMLSchema" xmlns:p="http://schemas.microsoft.com/office/2006/metadata/properties" xmlns:ns2="8337f04c-59d6-4658-97ed-5ea012b1eacb" targetNamespace="http://schemas.microsoft.com/office/2006/metadata/properties" ma:root="true" ma:fieldsID="670a2aa7d48368a233e3377d9cba592a" ns2:_="">
    <xsd:import namespace="8337f04c-59d6-4658-97ed-5ea012b1eac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7f04c-59d6-4658-97ed-5ea012b1ea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337f04c-59d6-4658-97ed-5ea012b1eacb">YHUQNATKK63W-247-3</_dlc_DocId>
    <_dlc_DocIdUrl xmlns="8337f04c-59d6-4658-97ed-5ea012b1eacb">
      <Url>http://projectmanager.brightstarr.com/brightstarrcorp/_layouts/DocIdRedir.aspx?ID=YHUQNATKK63W-247-3</Url>
      <Description>YHUQNATKK63W-247-3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FD3325-E478-40B2-A501-5C57CC0D3E2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E6BEFC6-9996-4BF0-87EE-5626EF1970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37f04c-59d6-4658-97ed-5ea012b1e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6E1BD9-2D1C-4EF5-BA55-AD015F310937}">
  <ds:schemaRefs>
    <ds:schemaRef ds:uri="http://www.w3.org/XML/1998/namespace"/>
    <ds:schemaRef ds:uri="8337f04c-59d6-4658-97ed-5ea012b1eacb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3D24C314-4F45-4FCE-BE0F-A001A6BC22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1303</Words>
  <Application>Microsoft Office PowerPoint</Application>
  <PresentationFormat>On-screen Show (4:3)</PresentationFormat>
  <Paragraphs>266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20_Default Design</vt:lpstr>
      <vt:lpstr>21_Default Design</vt:lpstr>
      <vt:lpstr>22_Default Design</vt:lpstr>
      <vt:lpstr>23_Default Design</vt:lpstr>
      <vt:lpstr>WF 100 - SharePoint Designer Workflow: Tips, tricks and best practices </vt:lpstr>
      <vt:lpstr>Agenda</vt:lpstr>
      <vt:lpstr>Quick note on this presentation</vt:lpstr>
      <vt:lpstr>About Paul Galvin</vt:lpstr>
      <vt:lpstr>About BrightStarr</vt:lpstr>
      <vt:lpstr>Our web site and links</vt:lpstr>
      <vt:lpstr>The Arc of a SharePoint Workflow Solution</vt:lpstr>
      <vt:lpstr>Workflow Solutions Extend Beyond SPD</vt:lpstr>
      <vt:lpstr>Patterns</vt:lpstr>
      <vt:lpstr>Patterns</vt:lpstr>
      <vt:lpstr>Common Patterns</vt:lpstr>
      <vt:lpstr>Delegation</vt:lpstr>
      <vt:lpstr>Auditing</vt:lpstr>
      <vt:lpstr>Patterns and Business Solutions</vt:lpstr>
      <vt:lpstr>Helpdesk Ticketing - Requirements</vt:lpstr>
      <vt:lpstr>Helpdesk Ticketing - Implementation</vt:lpstr>
      <vt:lpstr>Helpdesk Dashboard</vt:lpstr>
      <vt:lpstr>HR Time Off Management - Requirements</vt:lpstr>
      <vt:lpstr>Time Off - Implementation</vt:lpstr>
      <vt:lpstr>Time Off - Dashboard</vt:lpstr>
      <vt:lpstr>Patterns and SharePoint Designer</vt:lpstr>
      <vt:lpstr>Extending SPD</vt:lpstr>
      <vt:lpstr>Why Bother Extending SPD?</vt:lpstr>
      <vt:lpstr>What does it take to extend SPD?</vt:lpstr>
      <vt:lpstr>Good Candidates for SPD Custom Activities</vt:lpstr>
      <vt:lpstr>Miscellaneous tips and tricks</vt:lpstr>
      <vt:lpstr>Miscellaneous tips and tricks</vt:lpstr>
      <vt:lpstr>Summary</vt:lpstr>
      <vt:lpstr>Questions?</vt:lpstr>
    </vt:vector>
  </TitlesOfParts>
  <Company>Playgroup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BrightStarr Services</dc:title>
  <dc:creator>Glen Chambers</dc:creator>
  <cp:lastModifiedBy>Student</cp:lastModifiedBy>
  <cp:revision>120</cp:revision>
  <dcterms:created xsi:type="dcterms:W3CDTF">2009-06-15T19:52:59Z</dcterms:created>
  <dcterms:modified xsi:type="dcterms:W3CDTF">2011-05-19T12:59:49Z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e7891532-af92-44bb-9604-45c3e311bba3</vt:lpwstr>
  </property>
  <property fmtid="{D5CDD505-2E9C-101B-9397-08002B2CF9AE}" pid="3" name="ContentTypeId">
    <vt:lpwstr>0x010100010C2173E168F147BA35E8C66E690F7E</vt:lpwstr>
  </property>
</Properties>
</file>